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772636378505"/>
          <c:y val="0.14647078415541873"/>
          <c:w val="0.81725379761647665"/>
          <c:h val="0.5159862916672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Rehabilitación pista
</c:v>
                </c:pt>
                <c:pt idx="1">
                  <c:v>Rehabilitación calles de rodaje
</c:v>
                </c:pt>
                <c:pt idx="2">
                  <c:v>Mantenimiento lado aire
</c:v>
                </c:pt>
                <c:pt idx="3">
                  <c:v>Mantenimiento lado tierra
</c:v>
                </c:pt>
                <c:pt idx="4">
                  <c:v>Montaje y transporte de planta 
</c:v>
                </c:pt>
                <c:pt idx="5">
                  <c:v>Estudios y diseños FIII
</c:v>
                </c:pt>
                <c:pt idx="6">
                  <c:v>Transporte maquinaria
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8.6999999999999994E-3</c:v>
                </c:pt>
                <c:pt idx="1">
                  <c:v>1</c:v>
                </c:pt>
                <c:pt idx="2">
                  <c:v>0.64790000000000003</c:v>
                </c:pt>
                <c:pt idx="3">
                  <c:v>0</c:v>
                </c:pt>
                <c:pt idx="4">
                  <c:v>0.8</c:v>
                </c:pt>
                <c:pt idx="5">
                  <c:v>1</c:v>
                </c:pt>
                <c:pt idx="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F-4217-89BF-9058C47B4E0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Hoja1!$A$2:$A$8</c:f>
              <c:strCache>
                <c:ptCount val="7"/>
                <c:pt idx="0">
                  <c:v>Rehabilitación pista
</c:v>
                </c:pt>
                <c:pt idx="1">
                  <c:v>Rehabilitación calles de rodaje
</c:v>
                </c:pt>
                <c:pt idx="2">
                  <c:v>Mantenimiento lado aire
</c:v>
                </c:pt>
                <c:pt idx="3">
                  <c:v>Mantenimiento lado tierra
</c:v>
                </c:pt>
                <c:pt idx="4">
                  <c:v>Montaje y transporte de planta 
</c:v>
                </c:pt>
                <c:pt idx="5">
                  <c:v>Estudios y diseños FIII
</c:v>
                </c:pt>
                <c:pt idx="6">
                  <c:v>Transporte maquinaria
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4.2500000000000003E-2</c:v>
                </c:pt>
                <c:pt idx="1">
                  <c:v>1</c:v>
                </c:pt>
                <c:pt idx="2">
                  <c:v>0.73560000000000003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F-4217-89BF-9058C47B4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068352"/>
        <c:axId val="268069888"/>
      </c:barChart>
      <c:catAx>
        <c:axId val="2680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68069888"/>
        <c:crosses val="autoZero"/>
        <c:auto val="1"/>
        <c:lblAlgn val="ctr"/>
        <c:lblOffset val="100"/>
        <c:noMultiLvlLbl val="0"/>
      </c:catAx>
      <c:valAx>
        <c:axId val="268069888"/>
        <c:scaling>
          <c:orientation val="minMax"/>
          <c:max val="1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6806835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8667241336204508"/>
          <c:y val="0.92525337334696711"/>
          <c:w val="0.47429433588166303"/>
          <c:h val="7.4746626653032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08/12/2022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08/12/2022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A7EF09-EF7A-8F41-97B7-55CEAB972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0401335-0710-DD48-93E8-D23D58AB3563}"/>
              </a:ext>
            </a:extLst>
          </p:cNvPr>
          <p:cNvSpPr/>
          <p:nvPr userDrawn="1"/>
        </p:nvSpPr>
        <p:spPr>
          <a:xfrm>
            <a:off x="8153400" y="407755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5EEA26-D20D-7A49-8A57-3A7C014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1777" y="258670"/>
            <a:ext cx="979906" cy="7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08/12/2022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08/12/2022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08/12/2022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793AD-9841-BB4F-A10E-EFC9C9C84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8A407F-D595-7745-93BD-461A6D7EAD85}"/>
              </a:ext>
            </a:extLst>
          </p:cNvPr>
          <p:cNvSpPr/>
          <p:nvPr userDrawn="1"/>
        </p:nvSpPr>
        <p:spPr>
          <a:xfrm>
            <a:off x="8153400" y="407755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19CAC5-37FA-584C-A962-D10616703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1777" y="258670"/>
            <a:ext cx="979906" cy="7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08/12/2022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08/12/2022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08/12/2022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08/12/2022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08/12/2022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08/12/2022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08/12/2022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08/12/2022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_Especificaciones%20tecnicas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738686-CB92-2B30-2221-6F78EF22E03D}"/>
              </a:ext>
            </a:extLst>
          </p:cNvPr>
          <p:cNvSpPr txBox="1"/>
          <p:nvPr/>
        </p:nvSpPr>
        <p:spPr>
          <a:xfrm>
            <a:off x="6328451" y="854886"/>
            <a:ext cx="353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Montserrat" pitchFamily="2" charset="77"/>
              </a:rPr>
              <a:t>Informe Grupo Auditoria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A4AF2-3206-BFEA-0E98-A8DD90636EEC}"/>
              </a:ext>
            </a:extLst>
          </p:cNvPr>
          <p:cNvSpPr txBox="1"/>
          <p:nvPr/>
        </p:nvSpPr>
        <p:spPr>
          <a:xfrm>
            <a:off x="6465613" y="2996996"/>
            <a:ext cx="5182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OBJETO DEL PROCESO </a:t>
            </a:r>
          </a:p>
          <a:p>
            <a:pPr algn="just"/>
            <a:r>
              <a:rPr lang="en-US" b="1" dirty="0"/>
              <a:t> </a:t>
            </a:r>
          </a:p>
          <a:p>
            <a:pPr algn="just"/>
            <a:r>
              <a:rPr lang="es-ES" b="1" dirty="0"/>
              <a:t>RNCC0530 REALIZAR ESTUDIOS, DISEÑOS, REHABILITACIÓN DE LA INFRAESTRUCTURA LADO AIRE</a:t>
            </a:r>
          </a:p>
          <a:p>
            <a:pPr algn="just"/>
            <a:r>
              <a:rPr lang="es-ES" b="1" dirty="0"/>
              <a:t>Y MANTENIMIENTO LADO AIRE Y LADO TIERRA DEL AEROPUERTO DE PUERTO CARREÑO, VICHADA. </a:t>
            </a:r>
            <a:endParaRPr lang="es-ES" sz="1200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4" y="577887"/>
            <a:ext cx="180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Datos / Fecha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4717093-BCEA-4280-8B86-FF30648FCE62}"/>
              </a:ext>
            </a:extLst>
          </p:cNvPr>
          <p:cNvSpPr/>
          <p:nvPr/>
        </p:nvSpPr>
        <p:spPr>
          <a:xfrm>
            <a:off x="279343" y="2148690"/>
            <a:ext cx="6049108" cy="3727938"/>
          </a:xfrm>
          <a:prstGeom prst="rect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b="1" dirty="0">
                <a:solidFill>
                  <a:srgbClr val="E6EFFD"/>
                </a:solidFill>
                <a:latin typeface="Work Sans"/>
                <a:cs typeface="Arial" panose="020B0604020202020204" pitchFamily="34" charset="0"/>
              </a:rPr>
              <a:t>Aeropuerto Germán Olano de Puerto Carreño</a:t>
            </a:r>
            <a:endParaRPr lang="es-CO" sz="4000" b="1" dirty="0">
              <a:latin typeface="Work Sans"/>
            </a:endParaRPr>
          </a:p>
          <a:p>
            <a:endParaRPr lang="es-CO" sz="2800" b="1" dirty="0">
              <a:latin typeface="Work Sans"/>
            </a:endParaRPr>
          </a:p>
          <a:p>
            <a:r>
              <a:rPr lang="es-CO" sz="2800" b="1" dirty="0">
                <a:latin typeface="Work Sans"/>
              </a:rPr>
              <a:t>Unidad Administrativa Especial de Aeronáutica Civil</a:t>
            </a:r>
            <a:endParaRPr lang="es-CO" sz="2800" b="1" dirty="0">
              <a:latin typeface="Work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AF9089-D80F-4BCE-3B99-3D03AA1D5D72}"/>
              </a:ext>
            </a:extLst>
          </p:cNvPr>
          <p:cNvSpPr txBox="1"/>
          <p:nvPr/>
        </p:nvSpPr>
        <p:spPr>
          <a:xfrm>
            <a:off x="1166070" y="570451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5689-E3C6-483A-BFF4-43BF69B09B08}"/>
              </a:ext>
            </a:extLst>
          </p:cNvPr>
          <p:cNvSpPr txBox="1"/>
          <p:nvPr/>
        </p:nvSpPr>
        <p:spPr>
          <a:xfrm>
            <a:off x="463425" y="862098"/>
            <a:ext cx="1097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Montserrat" pitchFamily="2" charset="77"/>
              </a:rPr>
              <a:t>Especificaciones Técnicas del objeto del contrato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FA593C-4FD3-41A1-BEFF-30A10FA67056}"/>
              </a:ext>
            </a:extLst>
          </p:cNvPr>
          <p:cNvSpPr txBox="1"/>
          <p:nvPr/>
        </p:nvSpPr>
        <p:spPr>
          <a:xfrm>
            <a:off x="318353" y="1432715"/>
            <a:ext cx="7208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Contrato de Obra: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21001048 H4 De 2021 -  </a:t>
            </a: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sym typeface="Arial"/>
              </a:rPr>
              <a:t>REALIZAR LOS ESTUDIOS, DISEÑOS, REHABILITACIÓN DE LA INFRAESTRUCTURA LADO AIRE Y MANTENIMIENTO LADO AIRE Y LADO TIERRA DEL AEROPUERTO DE PUERTO CARREÑO VICHADA.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Imagen 9" descr="Un grupo de personas en una plaza&#10;&#10;Descripción generada automáticamente con confianza media">
            <a:extLst>
              <a:ext uri="{FF2B5EF4-FFF2-40B4-BE49-F238E27FC236}">
                <a16:creationId xmlns:a16="http://schemas.microsoft.com/office/drawing/2014/main" id="{028AC7A7-3B21-B3AA-46DA-DF562C49B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89" y="1463181"/>
            <a:ext cx="4334978" cy="24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D3A2E2B-FB5C-4737-B0CD-E98CA529624A}"/>
              </a:ext>
            </a:extLst>
          </p:cNvPr>
          <p:cNvSpPr txBox="1"/>
          <p:nvPr/>
        </p:nvSpPr>
        <p:spPr>
          <a:xfrm>
            <a:off x="4004020" y="2057751"/>
            <a:ext cx="35228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Fecha de inicio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23 de febrero de 2022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Fecha terminación: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23 </a:t>
            </a: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 diciembre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 2022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Rectángulo: esquinas redondeadas 16">
            <a:extLst>
              <a:ext uri="{FF2B5EF4-FFF2-40B4-BE49-F238E27FC236}">
                <a16:creationId xmlns:a16="http://schemas.microsoft.com/office/drawing/2014/main" id="{012A81AF-104B-4DDC-844D-3CC6D6B5FAF9}"/>
              </a:ext>
            </a:extLst>
          </p:cNvPr>
          <p:cNvSpPr/>
          <p:nvPr/>
        </p:nvSpPr>
        <p:spPr>
          <a:xfrm>
            <a:off x="318353" y="2079046"/>
            <a:ext cx="3199117" cy="29354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✔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CONTRATO DE OBRA: 21001048 H4 DE 2021.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9750" marR="0" lvl="1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❖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CONSORCIO CC CARREÑO – N.I.T. 901.553.048-4 </a:t>
            </a:r>
          </a:p>
          <a:p>
            <a:pPr marL="539750" marR="0" lvl="1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❖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CARLOS SUÁREZ ESCOBAR . .(50%) – C.C. 7.167.398</a:t>
            </a:r>
          </a:p>
          <a:p>
            <a:pPr marL="539750" marR="0" lvl="1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❖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 INGENIEROS S.A.S.(50%)  NIT  890.115.120-1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✔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CONTRATO DE INTERVENTORÍA : 21001049 H3 DE 2021.                                        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1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❖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CONSORCIO GERMÁN 2021 - NIT 901.533.481-0</a:t>
            </a:r>
          </a:p>
          <a:p>
            <a:pPr marL="628650" marR="0" lvl="1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❖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INGENIERÍA DE PROYECTOS S.A.S. (55%) NIT 890.116.722-8</a:t>
            </a:r>
          </a:p>
          <a:p>
            <a:pPr marL="628650" marR="0" lvl="1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0A0"/>
              </a:buClr>
              <a:buSzPts val="1540"/>
              <a:buFont typeface="Noto Sans Symbols"/>
              <a:buChar char="❖"/>
              <a:tabLst/>
              <a:defRPr/>
            </a:pPr>
            <a:r>
              <a: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Arial"/>
              </a:rPr>
              <a:t>INGECO INGENIERÍA DE CONSTRUCCIONES (45%) NIT  890.115.120-1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E106557-A6C8-4E36-9BDF-5CEBAF6A8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9935"/>
              </p:ext>
            </p:extLst>
          </p:nvPr>
        </p:nvGraphicFramePr>
        <p:xfrm>
          <a:off x="4004020" y="2704082"/>
          <a:ext cx="3522897" cy="2935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5433">
                  <a:extLst>
                    <a:ext uri="{9D8B030D-6E8A-4147-A177-3AD203B41FA5}">
                      <a16:colId xmlns:a16="http://schemas.microsoft.com/office/drawing/2014/main" val="4020122769"/>
                    </a:ext>
                  </a:extLst>
                </a:gridCol>
                <a:gridCol w="1197464">
                  <a:extLst>
                    <a:ext uri="{9D8B030D-6E8A-4147-A177-3AD203B41FA5}">
                      <a16:colId xmlns:a16="http://schemas.microsoft.com/office/drawing/2014/main" val="3941047493"/>
                    </a:ext>
                  </a:extLst>
                </a:gridCol>
              </a:tblGrid>
              <a:tr h="175399"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07311"/>
                  </a:ext>
                </a:extLst>
              </a:tr>
              <a:tr h="273017">
                <a:tc>
                  <a:txBody>
                    <a:bodyPr/>
                    <a:lstStyle/>
                    <a:p>
                      <a:pPr algn="just"/>
                      <a:r>
                        <a:rPr lang="es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Contrato de obra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$ 9.499.996.346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893605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just"/>
                      <a:r>
                        <a:rPr lang="es-CO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Contrato Interventoría: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$ 999.869.893.19</a:t>
                      </a:r>
                      <a:endParaRPr lang="es-C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485038"/>
                  </a:ext>
                </a:extLst>
              </a:tr>
              <a:tr h="2002188">
                <a:tc>
                  <a:txBody>
                    <a:bodyPr/>
                    <a:lstStyle/>
                    <a:p>
                      <a:pPr algn="just"/>
                      <a:r>
                        <a:rPr lang="es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Vigencias:</a:t>
                      </a:r>
                    </a:p>
                    <a:p>
                      <a:pPr algn="just"/>
                      <a:r>
                        <a:rPr lang="es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Vigencia: Obra / Interventoría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C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CO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r>
                        <a:rPr lang="es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$ 3.450.000.000 </a:t>
                      </a:r>
                      <a:r>
                        <a:rPr lang="es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$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400.000.000</a:t>
                      </a:r>
                    </a:p>
                    <a:p>
                      <a:pPr algn="just"/>
                      <a:endParaRPr lang="es-E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Vigencia 2022 $ 6.049.996.346 / $  599.869.893,19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4199664"/>
                  </a:ext>
                </a:extLst>
              </a:tr>
              <a:tr h="309486"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Inversión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$ 10.499.866.239,19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656635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27AF3C19-C5AB-4889-9171-40C2BF431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73419"/>
              </p:ext>
            </p:extLst>
          </p:nvPr>
        </p:nvGraphicFramePr>
        <p:xfrm>
          <a:off x="7631420" y="4171826"/>
          <a:ext cx="4255780" cy="2411692"/>
        </p:xfrm>
        <a:graphic>
          <a:graphicData uri="http://schemas.openxmlformats.org/drawingml/2006/table">
            <a:tbl>
              <a:tblPr/>
              <a:tblGrid>
                <a:gridCol w="3074882">
                  <a:extLst>
                    <a:ext uri="{9D8B030D-6E8A-4147-A177-3AD203B41FA5}">
                      <a16:colId xmlns:a16="http://schemas.microsoft.com/office/drawing/2014/main" val="2772394346"/>
                    </a:ext>
                  </a:extLst>
                </a:gridCol>
                <a:gridCol w="1180898">
                  <a:extLst>
                    <a:ext uri="{9D8B030D-6E8A-4147-A177-3AD203B41FA5}">
                      <a16:colId xmlns:a16="http://schemas.microsoft.com/office/drawing/2014/main" val="4253927854"/>
                    </a:ext>
                  </a:extLst>
                </a:gridCol>
              </a:tblGrid>
              <a:tr h="131435"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Actividad</a:t>
                      </a:r>
                      <a:endParaRPr lang="es-CO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Área</a:t>
                      </a:r>
                      <a:endParaRPr lang="es-CO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30070"/>
                  </a:ext>
                </a:extLst>
              </a:tr>
              <a:tr h="298094">
                <a:tc>
                  <a:txBody>
                    <a:bodyPr/>
                    <a:lstStyle/>
                    <a:p>
                      <a:pPr marL="26670">
                        <a:lnSpc>
                          <a:spcPts val="1125"/>
                        </a:lnSpc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Rehabilitación pista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37.800 m2</a:t>
                      </a:r>
                      <a:r>
                        <a:rPr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2210960204"/>
                  </a:ext>
                </a:extLst>
              </a:tr>
              <a:tr h="352928">
                <a:tc>
                  <a:txBody>
                    <a:bodyPr/>
                    <a:lstStyle/>
                    <a:p>
                      <a:pPr marL="26670">
                        <a:lnSpc>
                          <a:spcPts val="1100"/>
                        </a:lnSpc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Rehabilitación calle de rodaje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00"/>
                        </a:lnSpc>
                      </a:pPr>
                      <a:endParaRPr lang="es-CO"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  <a:p>
                      <a:pPr marL="3175" algn="ctr">
                        <a:lnSpc>
                          <a:spcPts val="1100"/>
                        </a:lnSpc>
                      </a:pPr>
                      <a:r>
                        <a:rPr lang="es-CO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5.310 m2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921903"/>
                  </a:ext>
                </a:extLst>
              </a:tr>
              <a:tr h="258513">
                <a:tc>
                  <a:txBody>
                    <a:bodyPr/>
                    <a:lstStyle/>
                    <a:p>
                      <a:pPr marL="26670">
                        <a:lnSpc>
                          <a:spcPts val="1175"/>
                        </a:lnSpc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Mantenimiento rutinario lado aire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No Aplica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:a16="http://schemas.microsoft.com/office/drawing/2014/main" val="3637122031"/>
                  </a:ext>
                </a:extLst>
              </a:tr>
              <a:tr h="279909">
                <a:tc>
                  <a:txBody>
                    <a:bodyPr/>
                    <a:lstStyle/>
                    <a:p>
                      <a:pPr marL="26670">
                        <a:lnSpc>
                          <a:spcPts val="1145"/>
                        </a:lnSpc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Mantenimiento rutinario lado tierra.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s-MX" sz="1000" u="none" strike="noStrike" kern="120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No Aplica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70485" marB="0"/>
                </a:tc>
                <a:extLst>
                  <a:ext uri="{0D108BD9-81ED-4DB2-BD59-A6C34878D82A}">
                    <a16:rowId xmlns:a16="http://schemas.microsoft.com/office/drawing/2014/main" val="2458191556"/>
                  </a:ext>
                </a:extLst>
              </a:tr>
              <a:tr h="279909">
                <a:tc>
                  <a:txBody>
                    <a:bodyPr/>
                    <a:lstStyle/>
                    <a:p>
                      <a:pPr marL="26670">
                        <a:lnSpc>
                          <a:spcPts val="1145"/>
                        </a:lnSpc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Montaje, instalación y transporte de Planta de Asfalto..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GLB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70485" marB="0"/>
                </a:tc>
                <a:extLst>
                  <a:ext uri="{0D108BD9-81ED-4DB2-BD59-A6C34878D82A}">
                    <a16:rowId xmlns:a16="http://schemas.microsoft.com/office/drawing/2014/main" val="2923344735"/>
                  </a:ext>
                </a:extLst>
              </a:tr>
              <a:tr h="292079">
                <a:tc>
                  <a:txBody>
                    <a:bodyPr/>
                    <a:lstStyle/>
                    <a:p>
                      <a:pPr marL="26670" marR="168910">
                        <a:lnSpc>
                          <a:spcPct val="100000"/>
                        </a:lnSpc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Revisión, ajuste y aprobación de Estudios y Diseños Fase 3.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GLB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76835" marB="0"/>
                </a:tc>
                <a:extLst>
                  <a:ext uri="{0D108BD9-81ED-4DB2-BD59-A6C34878D82A}">
                    <a16:rowId xmlns:a16="http://schemas.microsoft.com/office/drawing/2014/main" val="3815823848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Transporte de maquinaría pesada hasta el sitio de obra.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58419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Work Sans"/>
                          <a:ea typeface="+mn-ea"/>
                          <a:cs typeface="+mn-cs"/>
                        </a:rPr>
                        <a:t>GLB</a:t>
                      </a:r>
                      <a:endParaRPr sz="1000" u="none" strike="noStrike" kern="1200" dirty="0">
                        <a:solidFill>
                          <a:schemeClr val="dk1"/>
                        </a:solidFill>
                        <a:effectLst/>
                        <a:latin typeface="Work Sans"/>
                        <a:ea typeface="+mn-ea"/>
                        <a:cs typeface="+mn-cs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40824473"/>
                  </a:ext>
                </a:extLst>
              </a:tr>
              <a:tr h="131435"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es-CO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Proyecto 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endParaRPr lang="es-CO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64920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44583" y="5747657"/>
            <a:ext cx="616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 action="ppaction://hlinkfile"/>
              </a:rPr>
              <a:t>Especificaciones técnicas del contrato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DA1320-0AF4-446B-BC67-45D3E29460F7}"/>
              </a:ext>
            </a:extLst>
          </p:cNvPr>
          <p:cNvSpPr txBox="1"/>
          <p:nvPr/>
        </p:nvSpPr>
        <p:spPr>
          <a:xfrm>
            <a:off x="1019765" y="968552"/>
            <a:ext cx="10397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latin typeface="Montserrat" pitchFamily="2" charset="77"/>
              </a:rPr>
              <a:t>AVANCE DE LAS OBRAS CON RESPECTO A LAS CONDICIONES DEL CONTRATO.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59CB4-2AB4-48CB-BB83-79C70D6B9AE6}"/>
              </a:ext>
            </a:extLst>
          </p:cNvPr>
          <p:cNvSpPr txBox="1"/>
          <p:nvPr/>
        </p:nvSpPr>
        <p:spPr>
          <a:xfrm>
            <a:off x="1019765" y="2045770"/>
            <a:ext cx="1082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la siguiente tabla se puede visualizar las actividades realizadas con corte al 30 de noviembre de 2022, con su respectivo porcentaje financiero ejecutado con el fin de determinar el avance o atraso de esta a la fecha.</a:t>
            </a:r>
            <a:endParaRPr lang="en-US" dirty="0"/>
          </a:p>
          <a:p>
            <a:pPr algn="just"/>
            <a:r>
              <a:rPr lang="es-ES" dirty="0"/>
              <a:t>Al cierre de este informe se evidencia un avance programado del 15.59% respecto a un avance ejecutado del 13,25% dentro del flujo de inversiones, a la fecha se presenta un atraso del 2.34%.</a:t>
            </a:r>
            <a:endParaRPr 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A9950C1-83DA-1B4F-84CD-18559D433EFA}"/>
              </a:ext>
            </a:extLst>
          </p:cNvPr>
          <p:cNvSpPr txBox="1"/>
          <p:nvPr/>
        </p:nvSpPr>
        <p:spPr>
          <a:xfrm>
            <a:off x="1166070" y="570451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5" y="3246098"/>
            <a:ext cx="5182848" cy="3128575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6A8C72-2F6A-4877-AE96-441E61365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664812"/>
              </p:ext>
            </p:extLst>
          </p:nvPr>
        </p:nvGraphicFramePr>
        <p:xfrm>
          <a:off x="6322423" y="3246096"/>
          <a:ext cx="5094514" cy="299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058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EE885-1AA3-CF98-4A57-FBA469C6CF19}"/>
              </a:ext>
            </a:extLst>
          </p:cNvPr>
          <p:cNvSpPr txBox="1"/>
          <p:nvPr/>
        </p:nvSpPr>
        <p:spPr>
          <a:xfrm>
            <a:off x="1166070" y="570451"/>
            <a:ext cx="221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C3B61-D957-E7DB-4207-CDE99D3D6D91}"/>
              </a:ext>
            </a:extLst>
          </p:cNvPr>
          <p:cNvSpPr txBox="1"/>
          <p:nvPr/>
        </p:nvSpPr>
        <p:spPr>
          <a:xfrm>
            <a:off x="1232049" y="863903"/>
            <a:ext cx="1027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Montserrat" pitchFamily="2" charset="77"/>
              </a:rPr>
              <a:t>Labores Realizadas por la interventoría para seguimiento y vigilancia Correcta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1B6E2-2116-4673-C83A-77F35A730F2C}"/>
              </a:ext>
            </a:extLst>
          </p:cNvPr>
          <p:cNvSpPr txBox="1"/>
          <p:nvPr/>
        </p:nvSpPr>
        <p:spPr>
          <a:xfrm>
            <a:off x="1166070" y="1711353"/>
            <a:ext cx="11086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Interventoría lleva a cabo las siguientes actividades de seguimiento y visto bueno para posterior revisión y aprobación de la </a:t>
            </a:r>
            <a:r>
              <a:rPr lang="es-ES" dirty="0" err="1"/>
              <a:t>Aerocivil</a:t>
            </a:r>
            <a:r>
              <a:rPr lang="es-ES" dirty="0"/>
              <a:t>.</a:t>
            </a:r>
            <a:endParaRPr lang="en-US" dirty="0"/>
          </a:p>
          <a:p>
            <a:r>
              <a:rPr lang="es-ES" b="1" dirty="0"/>
              <a:t>1.-</a:t>
            </a:r>
            <a:r>
              <a:rPr lang="es-ES" dirty="0"/>
              <a:t> La Interventoría y la </a:t>
            </a:r>
            <a:r>
              <a:rPr lang="es-ES" dirty="0" err="1"/>
              <a:t>Aerocivil</a:t>
            </a:r>
            <a:r>
              <a:rPr lang="es-ES" dirty="0"/>
              <a:t> dan aprobación al Modificatorio No,1, y a la Suspensión No.1 presentada por el Contratista. Por parte del Contratista se presenta para estudio, evaluación y aprobación la Suspensión No.2, la cual se da aprobación por parte de la Interventoría y se está a la espera del concepto favorable de la </a:t>
            </a:r>
            <a:r>
              <a:rPr lang="es-ES" dirty="0" err="1"/>
              <a:t>Aerocivil</a:t>
            </a:r>
            <a:r>
              <a:rPr lang="es-ES" dirty="0"/>
              <a:t>.</a:t>
            </a:r>
            <a:endParaRPr lang="en-US" dirty="0"/>
          </a:p>
          <a:p>
            <a:r>
              <a:rPr lang="es-ES" dirty="0"/>
              <a:t> </a:t>
            </a:r>
            <a:r>
              <a:rPr lang="es-ES" b="1" dirty="0"/>
              <a:t>2.</a:t>
            </a:r>
            <a:r>
              <a:rPr lang="es-ES" dirty="0"/>
              <a:t>- Se atendió la reunión virtual el día 25 de septiembre, Contratista, Interventoría y representantes de la Aerolínea </a:t>
            </a:r>
            <a:r>
              <a:rPr lang="es-ES" dirty="0" err="1"/>
              <a:t>Satena</a:t>
            </a:r>
            <a:r>
              <a:rPr lang="es-ES" dirty="0"/>
              <a:t> para definir y ajustar el </a:t>
            </a:r>
            <a:r>
              <a:rPr lang="es-ES" dirty="0" err="1"/>
              <a:t>Notam</a:t>
            </a:r>
            <a:r>
              <a:rPr lang="es-ES" dirty="0"/>
              <a:t> Operacional a utilizar en los trabajos de Rehabilitación de la pista del Aeropuerto Germán Olano. </a:t>
            </a:r>
            <a:endParaRPr lang="en-US" dirty="0"/>
          </a:p>
          <a:p>
            <a:r>
              <a:rPr lang="es-ES" b="1" dirty="0"/>
              <a:t>3.-</a:t>
            </a:r>
            <a:r>
              <a:rPr lang="es-ES" dirty="0"/>
              <a:t> Se programan los comités de seguimiento semanal, los días miércoles con la presencia de </a:t>
            </a:r>
            <a:r>
              <a:rPr lang="es-ES" dirty="0" err="1"/>
              <a:t>Aerocivil</a:t>
            </a:r>
            <a:r>
              <a:rPr lang="es-ES" dirty="0"/>
              <a:t>, Contratista e Interventoría y se realizan las Actas de las reuniones.</a:t>
            </a:r>
            <a:endParaRPr lang="en-US" dirty="0"/>
          </a:p>
          <a:p>
            <a:r>
              <a:rPr lang="es-ES" b="1" dirty="0"/>
              <a:t>4.-</a:t>
            </a:r>
            <a:r>
              <a:rPr lang="es-ES" dirty="0"/>
              <a:t> Se dan trámite a las Actas del Contratista e Interventoría donde se refleja lo ejecutado en la Etapa de Mantenimiento lado aire.</a:t>
            </a:r>
          </a:p>
          <a:p>
            <a:r>
              <a:rPr lang="es-ES" b="1" dirty="0"/>
              <a:t>5.- </a:t>
            </a:r>
            <a:r>
              <a:rPr lang="es-ES" dirty="0"/>
              <a:t>Se realiza la supervisión al transporte de los equipos, agregados y la planta de asfalto desde los puertos de Puerto López y Puerto Guadalupe hasta su llegada al puerto de Puerto Carreño.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3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EE885-1AA3-CF98-4A57-FBA469C6CF19}"/>
              </a:ext>
            </a:extLst>
          </p:cNvPr>
          <p:cNvSpPr txBox="1"/>
          <p:nvPr/>
        </p:nvSpPr>
        <p:spPr>
          <a:xfrm>
            <a:off x="1166070" y="570451"/>
            <a:ext cx="221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Titular de diapositiva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1B6E2-2116-4673-C83A-77F35A730F2C}"/>
              </a:ext>
            </a:extLst>
          </p:cNvPr>
          <p:cNvSpPr txBox="1"/>
          <p:nvPr/>
        </p:nvSpPr>
        <p:spPr>
          <a:xfrm>
            <a:off x="761786" y="948690"/>
            <a:ext cx="110862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7.-</a:t>
            </a:r>
            <a:r>
              <a:rPr lang="es-ES" dirty="0"/>
              <a:t> Se realiza supervisión al mantenimiento y limpieza manual de canales, encoles y descoles dentro del perímetro del Aeropuerto</a:t>
            </a:r>
            <a:endParaRPr lang="en-US" dirty="0"/>
          </a:p>
          <a:p>
            <a:r>
              <a:rPr lang="es-ES" b="1" dirty="0"/>
              <a:t>8.</a:t>
            </a:r>
            <a:r>
              <a:rPr lang="es-ES" dirty="0"/>
              <a:t>- Se da aprobación por parte de la Interventoría al documento Ambiental (PAGA) y a la hoja de vida del Inspector </a:t>
            </a:r>
            <a:r>
              <a:rPr lang="es-ES" dirty="0" err="1"/>
              <a:t>Sisoma</a:t>
            </a:r>
            <a:r>
              <a:rPr lang="es-ES" dirty="0"/>
              <a:t> presentadas por el Contratista mediante oficio CINP-519-086 del 11 de agosto de 2022. </a:t>
            </a:r>
            <a:endParaRPr lang="en-US" dirty="0"/>
          </a:p>
          <a:p>
            <a:r>
              <a:rPr lang="es-ES" b="1" dirty="0"/>
              <a:t>9.-</a:t>
            </a:r>
            <a:r>
              <a:rPr lang="es-ES" dirty="0"/>
              <a:t> Se realiza seguimiento a la Instalación de la valla informativa.</a:t>
            </a:r>
            <a:endParaRPr lang="en-US" dirty="0"/>
          </a:p>
          <a:p>
            <a:r>
              <a:rPr lang="es-ES" b="1" dirty="0"/>
              <a:t>10.-</a:t>
            </a:r>
            <a:r>
              <a:rPr lang="es-ES" dirty="0"/>
              <a:t> Se termina el acompañamiento a los trabajos de cimentación que servirán de apoyo para la instalación de la planta de asfalto.</a:t>
            </a:r>
            <a:endParaRPr lang="en-US" dirty="0"/>
          </a:p>
          <a:p>
            <a:r>
              <a:rPr lang="es-ES" b="1" dirty="0"/>
              <a:t>11.-</a:t>
            </a:r>
            <a:r>
              <a:rPr lang="es-ES" dirty="0"/>
              <a:t> Se da aprobación al </a:t>
            </a:r>
            <a:r>
              <a:rPr lang="es-ES" dirty="0" err="1"/>
              <a:t>Notam</a:t>
            </a:r>
            <a:r>
              <a:rPr lang="es-ES" dirty="0"/>
              <a:t> Operacional para trabajos nocturnos a partir de las 18:00 horas a las 10:00 horas del día siguiente.</a:t>
            </a:r>
            <a:endParaRPr lang="en-US" dirty="0"/>
          </a:p>
          <a:p>
            <a:r>
              <a:rPr lang="es-ES" b="1" dirty="0"/>
              <a:t>12.-</a:t>
            </a:r>
            <a:r>
              <a:rPr lang="es-ES" dirty="0"/>
              <a:t> Se realiza solicitud al Contratista de revisión Cronograma de montaje de la planta de asfalto y puesta en marcha mediante oficio CINP-519-095 de septiembre 05 de 2022.</a:t>
            </a:r>
            <a:endParaRPr lang="en-US" dirty="0"/>
          </a:p>
          <a:p>
            <a:r>
              <a:rPr lang="es-ES" b="1" dirty="0"/>
              <a:t>13.-</a:t>
            </a:r>
            <a:r>
              <a:rPr lang="es-ES" dirty="0"/>
              <a:t> Se Solicita al Contratista entregue los Análisis de Precios Unitarios (</a:t>
            </a:r>
            <a:r>
              <a:rPr lang="es-ES" dirty="0" err="1"/>
              <a:t>APU’s</a:t>
            </a:r>
            <a:r>
              <a:rPr lang="es-ES" dirty="0"/>
              <a:t>) a la Interventoría para su revisión ya que este documento es contractual.</a:t>
            </a:r>
            <a:endParaRPr lang="en-US" dirty="0"/>
          </a:p>
          <a:p>
            <a:r>
              <a:rPr lang="es-ES" b="1" dirty="0"/>
              <a:t>14.- </a:t>
            </a:r>
            <a:r>
              <a:rPr lang="es-ES" dirty="0"/>
              <a:t>Se realiza seguimiento a los trabajos que se están efectuando en la malla perimetral del Aeropuerto como lo es el arreglo y pintura con anticorrosivo.</a:t>
            </a:r>
            <a:endParaRPr lang="en-US" dirty="0"/>
          </a:p>
          <a:p>
            <a:r>
              <a:rPr lang="es-ES" b="1" dirty="0"/>
              <a:t>15.</a:t>
            </a:r>
            <a:r>
              <a:rPr lang="es-ES" dirty="0"/>
              <a:t>- En lo referente a la parte Ambiental se realiza acompañamiento en las reuniones y comités con </a:t>
            </a:r>
            <a:r>
              <a:rPr lang="es-ES" dirty="0" err="1"/>
              <a:t>Corporinoquía</a:t>
            </a:r>
            <a:r>
              <a:rPr lang="es-ES" dirty="0"/>
              <a:t> con el fin de agilizar el permiso Ambiental de emisiones atmosféricas para el funcionamiento de la planta de asfalto.</a:t>
            </a:r>
            <a:endParaRPr lang="en-US" dirty="0"/>
          </a:p>
          <a:p>
            <a:r>
              <a:rPr lang="es-ES" b="1" dirty="0"/>
              <a:t>16.</a:t>
            </a:r>
            <a:r>
              <a:rPr lang="es-ES" dirty="0"/>
              <a:t>- Se está en frecuente contacto con la administración del Aeropuerto y la torre de control para solicitar el ingreso a la pista cuando es necesario realizar trabajos en la pista o calles de rodaje Alfa y Bravo. </a:t>
            </a:r>
            <a:endParaRPr lang="en-US" dirty="0"/>
          </a:p>
          <a:p>
            <a:r>
              <a:rPr lang="es-ES" b="1" dirty="0"/>
              <a:t>                        </a:t>
            </a:r>
            <a:endParaRPr lang="en-US" b="1" dirty="0"/>
          </a:p>
          <a:p>
            <a:r>
              <a:rPr lang="es-CO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2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803B4987E03744957A365436839213" ma:contentTypeVersion="1" ma:contentTypeDescription="Crear nuevo documento." ma:contentTypeScope="" ma:versionID="9942e9fe6e51b0cd2645077458aa1b14">
  <xsd:schema xmlns:xsd="http://www.w3.org/2001/XMLSchema" xmlns:xs="http://www.w3.org/2001/XMLSchema" xmlns:p="http://schemas.microsoft.com/office/2006/metadata/properties" xmlns:ns2="4088cdfd-52ad-485a-953a-a12454292f34" targetNamespace="http://schemas.microsoft.com/office/2006/metadata/properties" ma:root="true" ma:fieldsID="fa65895b9b2c2f138c67aa4702815352" ns2:_="">
    <xsd:import namespace="4088cdfd-52ad-485a-953a-a12454292f34"/>
    <xsd:element name="properties">
      <xsd:complexType>
        <xsd:sequence>
          <xsd:element name="documentManagement">
            <xsd:complexType>
              <xsd:all>
                <xsd:element ref="ns2:Form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8cdfd-52ad-485a-953a-a12454292f34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/Style%20Library/Images/jpg.sv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4088cdfd-52ad-485a-953a-a12454292f34">/Style%20Library/Images/pdf.svg</Formato>
  </documentManagement>
</p:properties>
</file>

<file path=customXml/itemProps1.xml><?xml version="1.0" encoding="utf-8"?>
<ds:datastoreItem xmlns:ds="http://schemas.openxmlformats.org/officeDocument/2006/customXml" ds:itemID="{EDCE41D5-6067-4879-8654-D245B26AAC50}"/>
</file>

<file path=customXml/itemProps2.xml><?xml version="1.0" encoding="utf-8"?>
<ds:datastoreItem xmlns:ds="http://schemas.openxmlformats.org/officeDocument/2006/customXml" ds:itemID="{BB953FD1-EF65-43E9-879F-952888DCCC2E}"/>
</file>

<file path=customXml/itemProps3.xml><?xml version="1.0" encoding="utf-8"?>
<ds:datastoreItem xmlns:ds="http://schemas.openxmlformats.org/officeDocument/2006/customXml" ds:itemID="{8F846F31-B6B7-458A-B184-ABD9A8E593BB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924</Words>
  <Application>Microsoft Office PowerPoint</Application>
  <PresentationFormat>Panorámica</PresentationFormat>
  <Paragraphs>80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Noto Sans Symbols</vt:lpstr>
      <vt:lpstr>Symbol</vt:lpstr>
      <vt:lpstr>Times New Roman</vt:lpstr>
      <vt:lpstr>Work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Informe  Interventoría Aeropuerto German Olano Carreño - Puerto Carreño </dc:title>
  <dc:creator>jose eduardo cetina pineda</dc:creator>
  <cp:lastModifiedBy>Orlando Mateus</cp:lastModifiedBy>
  <cp:revision>15</cp:revision>
  <dcterms:created xsi:type="dcterms:W3CDTF">2022-08-21T22:49:05Z</dcterms:created>
  <dcterms:modified xsi:type="dcterms:W3CDTF">2022-12-09T02:07:29Z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0x010100B4803B4987E03744957A365436839213</vt:lpwstr>
  </property>
</Properties>
</file>